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Dosis"/>
      <p:regular r:id="rId16"/>
      <p:bold r:id="rId17"/>
    </p:embeddedFont>
    <p:embeddedFont>
      <p:font typeface="PT Sans Narrow"/>
      <p:regular r:id="rId18"/>
      <p:bold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7.xml"/><Relationship Id="rId22" Type="http://schemas.openxmlformats.org/officeDocument/2006/relationships/font" Target="fonts/OpenSans-italic.fntdata"/><Relationship Id="rId10" Type="http://schemas.openxmlformats.org/officeDocument/2006/relationships/slide" Target="slides/slide6.xml"/><Relationship Id="rId21" Type="http://schemas.openxmlformats.org/officeDocument/2006/relationships/font" Target="fonts/Open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Dosis-bold.fntdata"/><Relationship Id="rId16" Type="http://schemas.openxmlformats.org/officeDocument/2006/relationships/font" Target="fonts/Dosis-regular.fntdata"/><Relationship Id="rId5" Type="http://schemas.openxmlformats.org/officeDocument/2006/relationships/slide" Target="slides/slide1.xml"/><Relationship Id="rId19" Type="http://schemas.openxmlformats.org/officeDocument/2006/relationships/font" Target="fonts/PTSansNarrow-bold.fntdata"/><Relationship Id="rId6" Type="http://schemas.openxmlformats.org/officeDocument/2006/relationships/slide" Target="slides/slide2.xml"/><Relationship Id="rId18" Type="http://schemas.openxmlformats.org/officeDocument/2006/relationships/font" Target="fonts/PTSansNarrow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r-project.org/" TargetMode="External"/><Relationship Id="rId4" Type="http://schemas.openxmlformats.org/officeDocument/2006/relationships/hyperlink" Target="https://www.jmp.com/en_us/home.html" TargetMode="External"/><Relationship Id="rId5" Type="http://schemas.openxmlformats.org/officeDocument/2006/relationships/hyperlink" Target="http://ggplot2.org/" TargetMode="External"/><Relationship Id="rId6" Type="http://schemas.openxmlformats.org/officeDocument/2006/relationships/hyperlink" Target="https://matplotlib.org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  <a:buFont typeface="Avenir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Dave Ho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  <a:buFont typeface="Avenir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Santosh Tatipamula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  <a:buFont typeface="Avenir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Alexander Vu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  <a:buFont typeface="Avenir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Tyler Shockley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  <a:buFont typeface="Avenir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Luke Liu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75" y="2026500"/>
            <a:ext cx="4230849" cy="2465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>
            <p:ph idx="4294967295" type="ctrTitle"/>
          </p:nvPr>
        </p:nvSpPr>
        <p:spPr>
          <a:xfrm>
            <a:off x="478825" y="574725"/>
            <a:ext cx="3974100" cy="1022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Police Data Challenge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-274975" y="1380350"/>
            <a:ext cx="4678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The Bayes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2" type="body"/>
          </p:nvPr>
        </p:nvSpPr>
        <p:spPr>
          <a:xfrm>
            <a:off x="4939500" y="1255825"/>
            <a:ext cx="3837000" cy="3163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Shoplifting dense in the M Zone (Downtown)</a:t>
            </a:r>
          </a:p>
          <a:p>
            <a:pPr indent="-342900" lvl="0" marL="457200" rtl="0"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M district is also has the highest frequency in homicide rates</a:t>
            </a:r>
          </a:p>
          <a:p>
            <a:pPr indent="-342900" lvl="0" marL="457200"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Increase security during specific times of day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100" y="0"/>
            <a:ext cx="28857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>
            <p:ph type="title"/>
          </p:nvPr>
        </p:nvSpPr>
        <p:spPr>
          <a:xfrm>
            <a:off x="4897338" y="488900"/>
            <a:ext cx="3921300" cy="592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FCE5CD"/>
                </a:solidFill>
              </a:rPr>
              <a:t>Proposals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Sources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https://www.r-project.org/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https://www.jmp.com/en_us/home.html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http://ggplot2.org/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https://matplotlib.org/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The Objective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258300"/>
            <a:ext cx="43527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buSzPct val="100000"/>
              <a:buFont typeface="Avenir"/>
            </a:pPr>
            <a:r>
              <a:rPr lang="en" sz="1300">
                <a:latin typeface="Avenir"/>
                <a:ea typeface="Avenir"/>
                <a:cs typeface="Avenir"/>
                <a:sym typeface="Avenir"/>
              </a:rPr>
              <a:t>As technology continues to grow, data becomes increasingly important</a:t>
            </a:r>
          </a:p>
          <a:p>
            <a:pPr indent="-311150" lvl="1" marL="914400" rtl="0">
              <a:spcBef>
                <a:spcPts val="0"/>
              </a:spcBef>
              <a:buSzPct val="100000"/>
              <a:buFont typeface="Avenir"/>
            </a:pPr>
            <a:r>
              <a:rPr lang="en" sz="1300">
                <a:latin typeface="Avenir"/>
                <a:ea typeface="Avenir"/>
                <a:cs typeface="Avenir"/>
                <a:sym typeface="Avenir"/>
              </a:rPr>
              <a:t>“Information is the resolution of uncertainty” ~ Claude Shannon</a:t>
            </a:r>
          </a:p>
          <a:p>
            <a:pPr indent="-311150" lvl="1" marL="914400" rtl="0">
              <a:spcBef>
                <a:spcPts val="0"/>
              </a:spcBef>
              <a:buSzPct val="100000"/>
              <a:buFont typeface="Avenir"/>
            </a:pPr>
            <a:r>
              <a:rPr lang="en" sz="1300">
                <a:latin typeface="Avenir"/>
                <a:ea typeface="Avenir"/>
                <a:cs typeface="Avenir"/>
                <a:sym typeface="Avenir"/>
              </a:rPr>
              <a:t>Predict future situations</a:t>
            </a:r>
          </a:p>
          <a:p>
            <a:pPr indent="-311150" lvl="1" marL="914400" rtl="0">
              <a:spcBef>
                <a:spcPts val="0"/>
              </a:spcBef>
              <a:buSzPct val="100000"/>
              <a:buFont typeface="Avenir"/>
            </a:pPr>
            <a:r>
              <a:rPr lang="en" sz="1300">
                <a:latin typeface="Avenir"/>
                <a:ea typeface="Avenir"/>
                <a:cs typeface="Avenir"/>
                <a:sym typeface="Avenir"/>
              </a:rPr>
              <a:t>Prioritize limited resources</a:t>
            </a:r>
          </a:p>
          <a:p>
            <a:pPr indent="-311150" lvl="0" marL="457200" rtl="0">
              <a:spcBef>
                <a:spcPts val="0"/>
              </a:spcBef>
              <a:buSzPct val="100000"/>
              <a:buFont typeface="Avenir"/>
            </a:pPr>
            <a:r>
              <a:rPr lang="en" sz="1300">
                <a:latin typeface="Avenir"/>
                <a:ea typeface="Avenir"/>
                <a:cs typeface="Avenir"/>
                <a:sym typeface="Avenir"/>
              </a:rPr>
              <a:t>In this challenge</a:t>
            </a:r>
          </a:p>
          <a:p>
            <a:pPr indent="-311150" lvl="1" marL="914400" rtl="0">
              <a:spcBef>
                <a:spcPts val="0"/>
              </a:spcBef>
              <a:buSzPct val="100000"/>
              <a:buFont typeface="Avenir"/>
            </a:pPr>
            <a:r>
              <a:rPr lang="en" sz="1300">
                <a:latin typeface="Avenir"/>
                <a:ea typeface="Avenir"/>
                <a:cs typeface="Avenir"/>
                <a:sym typeface="Avenir"/>
              </a:rPr>
              <a:t>Study existing seattle police data</a:t>
            </a:r>
          </a:p>
          <a:p>
            <a:pPr indent="-311150" lvl="1" marL="914400" rtl="0">
              <a:spcBef>
                <a:spcPts val="0"/>
              </a:spcBef>
              <a:buSzPct val="100000"/>
              <a:buFont typeface="Avenir"/>
            </a:pPr>
            <a:r>
              <a:rPr lang="en" sz="1300">
                <a:latin typeface="Avenir"/>
                <a:ea typeface="Avenir"/>
                <a:cs typeface="Avenir"/>
                <a:sym typeface="Avenir"/>
              </a:rPr>
              <a:t>Analyze the data</a:t>
            </a:r>
          </a:p>
          <a:p>
            <a:pPr indent="-311150" lvl="1" marL="914400" rtl="0">
              <a:spcBef>
                <a:spcPts val="0"/>
              </a:spcBef>
              <a:buSzPct val="100000"/>
              <a:buFont typeface="Avenir"/>
            </a:pPr>
            <a:r>
              <a:rPr lang="en" sz="1300">
                <a:latin typeface="Avenir"/>
                <a:ea typeface="Avenir"/>
                <a:cs typeface="Avenir"/>
                <a:sym typeface="Avenir"/>
              </a:rPr>
              <a:t>Come up with a possible solution to improve public safety within that area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075" y="1633376"/>
            <a:ext cx="3797174" cy="24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17825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Brainstorming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250" y="44525"/>
            <a:ext cx="2427974" cy="22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389600"/>
            <a:ext cx="4641900" cy="317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</a:pPr>
            <a:r>
              <a:rPr lang="en" sz="1300">
                <a:latin typeface="Avenir"/>
                <a:ea typeface="Avenir"/>
                <a:cs typeface="Avenir"/>
                <a:sym typeface="Avenir"/>
              </a:rPr>
              <a:t>Initially, we looked at Fire Data</a:t>
            </a:r>
          </a:p>
          <a:p>
            <a:pPr indent="-3111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</a:pPr>
            <a:r>
              <a:rPr lang="en" sz="1300">
                <a:latin typeface="Avenir"/>
                <a:ea typeface="Avenir"/>
                <a:cs typeface="Avenir"/>
                <a:sym typeface="Avenir"/>
              </a:rPr>
              <a:t>Wanted to observe the density of fires within seattle</a:t>
            </a:r>
          </a:p>
          <a:p>
            <a:pPr indent="-3111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</a:pPr>
            <a:r>
              <a:rPr lang="en" sz="1300">
                <a:latin typeface="Avenir"/>
                <a:ea typeface="Avenir"/>
                <a:cs typeface="Avenir"/>
                <a:sym typeface="Avenir"/>
              </a:rPr>
              <a:t>Based on that we could have more fire departments in a certain area, hydrants, etc.</a:t>
            </a:r>
          </a:p>
          <a:p>
            <a:pPr indent="-3111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</a:pPr>
            <a:r>
              <a:rPr lang="en" sz="1300">
                <a:latin typeface="Avenir"/>
                <a:ea typeface="Avenir"/>
                <a:cs typeface="Avenir"/>
                <a:sym typeface="Avenir"/>
              </a:rPr>
              <a:t>Heat maps</a:t>
            </a: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</a:pPr>
            <a:r>
              <a:rPr lang="en" sz="1300">
                <a:latin typeface="Avenir"/>
                <a:ea typeface="Avenir"/>
                <a:cs typeface="Avenir"/>
                <a:sym typeface="Avenir"/>
              </a:rPr>
              <a:t>However, we wanted relate more to Seattle police</a:t>
            </a: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</a:pPr>
            <a:r>
              <a:rPr lang="en" sz="1300">
                <a:latin typeface="Avenir"/>
                <a:ea typeface="Avenir"/>
                <a:cs typeface="Avenir"/>
                <a:sym typeface="Avenir"/>
              </a:rPr>
              <a:t>Police 911 incident reports</a:t>
            </a:r>
          </a:p>
        </p:txBody>
      </p:sp>
      <p:pic>
        <p:nvPicPr>
          <p:cNvPr descr="Screen Shot 2017-10-12 at 5.51.20 PM.png" id="84" name="Shape 84"/>
          <p:cNvPicPr preferRelativeResize="0"/>
          <p:nvPr/>
        </p:nvPicPr>
        <p:blipFill rotWithShape="1">
          <a:blip r:embed="rId4">
            <a:alphaModFix/>
          </a:blip>
          <a:srcRect b="18453" l="11100" r="6919" t="0"/>
          <a:stretch/>
        </p:blipFill>
        <p:spPr>
          <a:xfrm>
            <a:off x="6222675" y="2245400"/>
            <a:ext cx="2921325" cy="2897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" y="1054125"/>
            <a:ext cx="4566324" cy="35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type="title"/>
          </p:nvPr>
        </p:nvSpPr>
        <p:spPr>
          <a:xfrm>
            <a:off x="326988" y="461325"/>
            <a:ext cx="3921300" cy="592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/>
              <a:t>Homicide Heat Map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500" y="1138675"/>
            <a:ext cx="3837000" cy="328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Cleaning up the Data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229625"/>
            <a:ext cx="4852200" cy="333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  <a:buChar char="-"/>
            </a:pPr>
            <a:r>
              <a:rPr lang="en" sz="1400">
                <a:latin typeface="Avenir"/>
                <a:ea typeface="Avenir"/>
                <a:cs typeface="Avenir"/>
                <a:sym typeface="Avenir"/>
              </a:rPr>
              <a:t>We first downloaded the file from data.seattle.gov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  <a:buChar char="-"/>
            </a:pPr>
            <a:r>
              <a:rPr lang="en" sz="1400">
                <a:latin typeface="Avenir"/>
                <a:ea typeface="Avenir"/>
                <a:cs typeface="Avenir"/>
                <a:sym typeface="Avenir"/>
              </a:rPr>
              <a:t>Unfortunately, it had 1.5 millions rows spanning 9 years (2009-2017) of data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  <a:buChar char="-"/>
            </a:pPr>
            <a:r>
              <a:rPr lang="en" sz="1400">
                <a:latin typeface="Avenir"/>
                <a:ea typeface="Avenir"/>
                <a:cs typeface="Avenir"/>
                <a:sym typeface="Avenir"/>
              </a:rPr>
              <a:t>It also had 10 columns which we did not need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  <a:buChar char="-"/>
            </a:pPr>
            <a:r>
              <a:rPr lang="en" sz="1400">
                <a:latin typeface="Avenir"/>
                <a:ea typeface="Avenir"/>
                <a:cs typeface="Avenir"/>
                <a:sym typeface="Avenir"/>
              </a:rPr>
              <a:t>R statistical programming language used to deal with large datasets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  <a:buChar char="-"/>
            </a:pPr>
            <a:r>
              <a:rPr lang="en" sz="1400">
                <a:latin typeface="Avenir"/>
                <a:ea typeface="Avenir"/>
                <a:cs typeface="Avenir"/>
                <a:sym typeface="Avenir"/>
              </a:rPr>
              <a:t>R helped us cut down the data set, cutting out 6 years of data (2009-2014) and cutting out columns, in only a few minutes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4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477" y="1266325"/>
            <a:ext cx="3670975" cy="28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400"/>
              <a:t>Summary of Crimes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9775"/>
            <a:ext cx="4822624" cy="39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5363925" y="1152425"/>
            <a:ext cx="3030900" cy="3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Distribution of Crime Types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X-axis: types of crimes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Y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-axis: frequency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Most frequent crimes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1. Car Prowl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2. Shoplifting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3. Burglary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Seattle Crimes by Location</a:t>
            </a:r>
          </a:p>
        </p:txBody>
      </p:sp>
      <p:pic>
        <p:nvPicPr>
          <p:cNvPr descr="Area_Burglary.png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7675" y="0"/>
            <a:ext cx="3506299" cy="262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ea_CarProwl.png"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950" y="2477250"/>
            <a:ext cx="3555050" cy="266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ea_Shoplifting.png" id="114" name="Shape 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497" y="1238625"/>
            <a:ext cx="4922275" cy="369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Seattle Crimes over last 3 years</a:t>
            </a:r>
          </a:p>
        </p:txBody>
      </p:sp>
      <p:pic>
        <p:nvPicPr>
          <p:cNvPr descr="Month_Burglary.png"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0500"/>
            <a:ext cx="3221000" cy="241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th_CarProwl.png"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950" y="1702438"/>
            <a:ext cx="3109174" cy="2331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th_Shoplifting.png"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5875" y="285203"/>
            <a:ext cx="3109174" cy="2331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th_TotalCrime.png" id="123" name="Shape 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5875" y="2672750"/>
            <a:ext cx="3109174" cy="2331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-12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Seattle Crimes in 24-hour period</a:t>
            </a:r>
          </a:p>
        </p:txBody>
      </p:sp>
      <p:pic>
        <p:nvPicPr>
          <p:cNvPr descr="Time_TotalCrime.png" id="129" name="Shape 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625" y="631200"/>
            <a:ext cx="2903050" cy="2177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me_Burglary.png"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675" y="540725"/>
            <a:ext cx="3002450" cy="225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me_CarProwl.png"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625" y="2890001"/>
            <a:ext cx="2903040" cy="217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me_Shoplifting.png" id="132" name="Shape 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3875" y="2792550"/>
            <a:ext cx="3002450" cy="2251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